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D58"/>
    <a:srgbClr val="6C9485"/>
    <a:srgbClr val="FCFDFC"/>
    <a:srgbClr val="F85D3E"/>
    <a:srgbClr val="FFD13F"/>
    <a:srgbClr val="800080"/>
    <a:srgbClr val="660033"/>
    <a:srgbClr val="FFFFFF"/>
    <a:srgbClr val="C0504D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6" d="100"/>
          <a:sy n="106" d="100"/>
        </p:scale>
        <p:origin x="1116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www.napinfo.ru/reports/dinamika-srednikh-tsen-na-novyye-legkovyye-avtomobili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/>
              <a:t>LADA VESTA</a:t>
            </a:r>
            <a:r>
              <a:rPr lang="ru-RU" sz="1400" dirty="0"/>
              <a:t> обогнала по цене</a:t>
            </a:r>
            <a:r>
              <a:rPr lang="en-US" sz="1400" dirty="0"/>
              <a:t> HYUNDAI SOLARIS</a:t>
            </a:r>
            <a:r>
              <a:rPr lang="ru-RU" sz="1400" dirty="0"/>
              <a:t>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30161" y="744794"/>
            <a:ext cx="7578854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600"/>
              </a:spcAft>
            </a:pPr>
            <a:r>
              <a:rPr lang="ru-RU" sz="1100" dirty="0"/>
              <a:t>Агентство Russian Automotive Market Research проанализировало </a:t>
            </a:r>
            <a:r>
              <a:rPr lang="ru-RU" sz="1100" dirty="0">
                <a:hlinkClick r:id="rId2"/>
              </a:rPr>
              <a:t>динамику средних рекомендованных розничных цен на новые легковые автомобили </a:t>
            </a:r>
            <a:r>
              <a:rPr lang="ru-RU" sz="1100" dirty="0"/>
              <a:t>и подготовило отчет.</a:t>
            </a:r>
          </a:p>
          <a:p>
            <a:pPr algn="just" fontAlgn="t">
              <a:spcAft>
                <a:spcPts val="600"/>
              </a:spcAft>
            </a:pPr>
            <a:r>
              <a:rPr lang="ru-RU" sz="1100" dirty="0"/>
              <a:t>Согласно данным RAMR, среди ТОР-5 самых продаваемых автомобилей, лидером по росту цен в декабре 2021 года по сравнению с декабрем прошлого года стала </a:t>
            </a:r>
            <a:r>
              <a:rPr lang="en-US" sz="1100" dirty="0"/>
              <a:t>LADA VESTA</a:t>
            </a:r>
            <a:r>
              <a:rPr lang="ru-RU" sz="1100" dirty="0"/>
              <a:t> (+18,4%). Интересно отметить, что в декабре 2021 г. средняя цена на российский автомобиль </a:t>
            </a:r>
            <a:r>
              <a:rPr lang="en-US" sz="1100" dirty="0"/>
              <a:t>LADA VESTA</a:t>
            </a:r>
            <a:r>
              <a:rPr lang="ru-RU" sz="1100" dirty="0"/>
              <a:t> (1 076 995 руб.)  была выше, чем средняя цена на </a:t>
            </a:r>
            <a:r>
              <a:rPr lang="en-US" sz="1100" dirty="0"/>
              <a:t>HYUNDAI SOLARIS</a:t>
            </a:r>
            <a:r>
              <a:rPr lang="ru-RU" sz="1100" dirty="0"/>
              <a:t> (1 069 091 руб.).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5C087E-361D-42A5-8E93-F0A2564A75BA}"/>
              </a:ext>
            </a:extLst>
          </p:cNvPr>
          <p:cNvSpPr txBox="1"/>
          <p:nvPr/>
        </p:nvSpPr>
        <p:spPr>
          <a:xfrm>
            <a:off x="6766613" y="2475364"/>
            <a:ext cx="2044557" cy="296234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b="1" smtClean="0"/>
              <a:t/>
            </a:r>
            <a:br>
              <a:rPr lang="ru-RU" sz="1050" b="1" smtClean="0"/>
            </a:br>
            <a:r>
              <a:rPr lang="en-US" sz="1050" b="1" smtClean="0"/>
              <a:t>2021/2020</a:t>
            </a:r>
            <a:r>
              <a:rPr lang="ru-RU" sz="1050" b="1" dirty="0"/>
              <a:t>:</a:t>
            </a:r>
          </a:p>
          <a:p>
            <a:endParaRPr lang="ru-RU" sz="1050" dirty="0"/>
          </a:p>
          <a:p>
            <a:r>
              <a:rPr lang="en-US" sz="1050" dirty="0"/>
              <a:t>LADA VESTA</a:t>
            </a:r>
            <a:r>
              <a:rPr lang="ru-RU" sz="1050" dirty="0"/>
              <a:t> +18,4%</a:t>
            </a:r>
          </a:p>
          <a:p>
            <a:r>
              <a:rPr lang="en-US" sz="1050" dirty="0"/>
              <a:t>LADA GRANTA</a:t>
            </a:r>
            <a:r>
              <a:rPr lang="ru-RU" sz="1050" dirty="0"/>
              <a:t> +17,7%</a:t>
            </a:r>
          </a:p>
          <a:p>
            <a:r>
              <a:rPr lang="en-US" sz="1050" dirty="0"/>
              <a:t>HYUNDAI CRETA</a:t>
            </a:r>
            <a:r>
              <a:rPr lang="ru-RU" sz="1050" dirty="0"/>
              <a:t> + 15,9%</a:t>
            </a:r>
          </a:p>
          <a:p>
            <a:r>
              <a:rPr lang="en-US" sz="1050" dirty="0"/>
              <a:t>KIA RIO</a:t>
            </a:r>
            <a:r>
              <a:rPr lang="ru-RU" sz="1050" dirty="0"/>
              <a:t> +15,7%</a:t>
            </a:r>
          </a:p>
          <a:p>
            <a:r>
              <a:rPr lang="en-US" sz="1050" dirty="0"/>
              <a:t>HYUNDAI SOLARIS</a:t>
            </a:r>
            <a:r>
              <a:rPr lang="ru-RU" sz="1050" dirty="0"/>
              <a:t> +10,8%</a:t>
            </a:r>
          </a:p>
          <a:p>
            <a:endParaRPr lang="ru-RU" sz="1050" b="1" dirty="0"/>
          </a:p>
          <a:p>
            <a:r>
              <a:rPr lang="en-US" sz="1050" b="1" dirty="0"/>
              <a:t>2021/20</a:t>
            </a:r>
            <a:r>
              <a:rPr lang="ru-RU" sz="1050" b="1" dirty="0"/>
              <a:t>19:</a:t>
            </a:r>
          </a:p>
          <a:p>
            <a:endParaRPr lang="ru-RU" sz="1050" b="1" dirty="0"/>
          </a:p>
          <a:p>
            <a:r>
              <a:rPr lang="en-US" sz="1050" dirty="0"/>
              <a:t>LADA VESTA</a:t>
            </a:r>
            <a:r>
              <a:rPr lang="ru-RU" sz="1050" dirty="0"/>
              <a:t> +29,1%</a:t>
            </a:r>
          </a:p>
          <a:p>
            <a:r>
              <a:rPr lang="en-US" sz="1050" dirty="0"/>
              <a:t>HYUNDAI CRETA</a:t>
            </a:r>
            <a:r>
              <a:rPr lang="ru-RU" sz="1050" dirty="0"/>
              <a:t> + 28,1%</a:t>
            </a:r>
          </a:p>
          <a:p>
            <a:r>
              <a:rPr lang="en-US" sz="1050" dirty="0"/>
              <a:t>KIA RIO</a:t>
            </a:r>
            <a:r>
              <a:rPr lang="ru-RU" sz="1050" dirty="0"/>
              <a:t> +26,1%</a:t>
            </a:r>
          </a:p>
          <a:p>
            <a:r>
              <a:rPr lang="en-US" sz="1050" dirty="0"/>
              <a:t>LADA GRANTA</a:t>
            </a:r>
            <a:r>
              <a:rPr lang="ru-RU" sz="1050" dirty="0"/>
              <a:t> +25,5%</a:t>
            </a:r>
          </a:p>
          <a:p>
            <a:r>
              <a:rPr lang="en-US" sz="1050" dirty="0"/>
              <a:t>HYUNDAI SOLARIS</a:t>
            </a:r>
            <a:r>
              <a:rPr lang="ru-RU" sz="1050" dirty="0"/>
              <a:t> +</a:t>
            </a:r>
            <a:r>
              <a:rPr lang="ru-RU" sz="1050"/>
              <a:t>20,2</a:t>
            </a:r>
            <a:r>
              <a:rPr lang="ru-RU" sz="1050" smtClean="0"/>
              <a:t>%</a:t>
            </a:r>
            <a:endParaRPr lang="ru-RU" sz="1050" dirty="0"/>
          </a:p>
          <a:p>
            <a:r>
              <a:rPr lang="ru-RU" sz="800" dirty="0"/>
              <a:t/>
            </a:r>
            <a:br>
              <a:rPr lang="ru-RU" sz="800" dirty="0"/>
            </a:br>
            <a:endParaRPr lang="ru-RU" sz="10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94647" y="1987063"/>
            <a:ext cx="5097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>
                <a:solidFill>
                  <a:schemeClr val="bg2">
                    <a:lumMod val="25000"/>
                  </a:schemeClr>
                </a:solidFill>
              </a:rPr>
              <a:t>Динамика средних цен, </a:t>
            </a:r>
            <a:r>
              <a:rPr lang="ru-RU" sz="120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120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200" smtClean="0">
                <a:solidFill>
                  <a:schemeClr val="bg2">
                    <a:lumMod val="25000"/>
                  </a:schemeClr>
                </a:solidFill>
              </a:rPr>
              <a:t>ТОР-5 </a:t>
            </a:r>
            <a:r>
              <a:rPr lang="ru-RU" sz="1200">
                <a:solidFill>
                  <a:schemeClr val="bg2">
                    <a:lumMod val="25000"/>
                  </a:schemeClr>
                </a:solidFill>
              </a:rPr>
              <a:t>легковых автомобилей, руб</a:t>
            </a:r>
            <a:r>
              <a:rPr lang="ru-RU" sz="120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en-US" sz="1200" b="1" dirty="0" smtClean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915" y="2400647"/>
            <a:ext cx="5354044" cy="30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3204</TotalTime>
  <Words>97</Words>
  <Application>Microsoft Office PowerPoint</Application>
  <PresentationFormat>Экран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369</cp:revision>
  <cp:lastPrinted>2021-12-17T09:54:00Z</cp:lastPrinted>
  <dcterms:created xsi:type="dcterms:W3CDTF">2017-01-10T10:06:35Z</dcterms:created>
  <dcterms:modified xsi:type="dcterms:W3CDTF">2022-01-21T08:30:02Z</dcterms:modified>
</cp:coreProperties>
</file>