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</p:sldIdLst>
  <p:sldSz cx="9144000" cy="6858000" type="screen4x3"/>
  <p:notesSz cx="67611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5D3E"/>
    <a:srgbClr val="376D58"/>
    <a:srgbClr val="6C9485"/>
    <a:srgbClr val="FCFDFC"/>
    <a:srgbClr val="FFD13F"/>
    <a:srgbClr val="800080"/>
    <a:srgbClr val="660033"/>
    <a:srgbClr val="FFFFFF"/>
    <a:srgbClr val="C0504D"/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24" autoAdjust="0"/>
    <p:restoredTop sz="96412" autoAdjust="0"/>
  </p:normalViewPr>
  <p:slideViewPr>
    <p:cSldViewPr snapToGrid="0">
      <p:cViewPr varScale="1">
        <p:scale>
          <a:sx n="109" d="100"/>
          <a:sy n="109" d="100"/>
        </p:scale>
        <p:origin x="205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199" y="258762"/>
            <a:ext cx="7704667" cy="443971"/>
          </a:xfrm>
          <a:prstGeom prst="rect">
            <a:avLst/>
          </a:prstGeom>
        </p:spPr>
        <p:txBody>
          <a:bodyPr anchor="b">
            <a:normAutofit/>
          </a:bodyPr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199" y="824971"/>
            <a:ext cx="7704667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98641" y="6587067"/>
            <a:ext cx="387350" cy="1344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1219199" y="1273704"/>
            <a:ext cx="7702549" cy="4974696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56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4307" y="6592358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4762104"/>
            <a:ext cx="7694083" cy="148629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38200"/>
            <a:ext cx="2437208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38200"/>
            <a:ext cx="243242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38200"/>
            <a:ext cx="243941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580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92439"/>
            <a:ext cx="2437208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92439"/>
            <a:ext cx="243242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92439"/>
            <a:ext cx="243941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754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9"/>
          </p:nvPr>
        </p:nvSpPr>
        <p:spPr>
          <a:xfrm>
            <a:off x="3857113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0"/>
          </p:nvPr>
        </p:nvSpPr>
        <p:spPr>
          <a:xfrm>
            <a:off x="6481760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21"/>
          </p:nvPr>
        </p:nvSpPr>
        <p:spPr>
          <a:xfrm>
            <a:off x="1227666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557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Контакты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Сайты: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Телефон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Факс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37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en-US" dirty="0"/>
              <a:t>Contacts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Site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:      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Phone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Fax: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935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7665" y="838200"/>
            <a:ext cx="7694083" cy="54102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7957" y="6596592"/>
            <a:ext cx="372535" cy="1090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3353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7666" y="821267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326467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850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72571" y="821268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227666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028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7665" y="3928533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2333" y="3928533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7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7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831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6"/>
            <a:ext cx="377613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6"/>
            <a:ext cx="379941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10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221133" y="6594475"/>
            <a:ext cx="366446" cy="1174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1219199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26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2445675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20"/>
          </p:nvPr>
        </p:nvSpPr>
        <p:spPr>
          <a:xfrm>
            <a:off x="3165827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21"/>
          </p:nvPr>
        </p:nvSpPr>
        <p:spPr>
          <a:xfrm>
            <a:off x="5112455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2"/>
          </p:nvPr>
        </p:nvSpPr>
        <p:spPr>
          <a:xfrm>
            <a:off x="7059082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212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833172"/>
            <a:ext cx="7694083" cy="150512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2529947"/>
            <a:ext cx="2437208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2529947"/>
            <a:ext cx="243242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2529947"/>
            <a:ext cx="243941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573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1354845"/>
            <a:ext cx="7694083" cy="248055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4004733"/>
            <a:ext cx="2437208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4004733"/>
            <a:ext cx="243242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4004733"/>
            <a:ext cx="243941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7702549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760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22419" y="205058"/>
            <a:ext cx="7719173" cy="429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2418" y="815341"/>
            <a:ext cx="7719173" cy="5541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Прямоугольник 14"/>
          <p:cNvSpPr/>
          <p:nvPr userDrawn="1"/>
        </p:nvSpPr>
        <p:spPr>
          <a:xfrm>
            <a:off x="8682037" y="6636005"/>
            <a:ext cx="259553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195869" y="6636005"/>
            <a:ext cx="6824056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 userDrawn="1"/>
        </p:nvSpPr>
        <p:spPr>
          <a:xfrm>
            <a:off x="6961625" y="6542073"/>
            <a:ext cx="179568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solidFill>
                  <a:srgbClr val="2C3E50"/>
                </a:solidFill>
              </a:rPr>
              <a:t>Russian Automotive</a:t>
            </a:r>
            <a:r>
              <a:rPr lang="en-US" sz="700" b="1" baseline="0" dirty="0">
                <a:solidFill>
                  <a:srgbClr val="2C3E50"/>
                </a:solidFill>
              </a:rPr>
              <a:t> Market Research</a:t>
            </a:r>
            <a:endParaRPr lang="ru-RU" sz="700" b="1" dirty="0">
              <a:solidFill>
                <a:srgbClr val="2C3E50"/>
              </a:solidFill>
            </a:endParaRPr>
          </a:p>
        </p:txBody>
      </p:sp>
      <p:sp>
        <p:nvSpPr>
          <p:cNvPr id="19" name="Прямоугольник 18"/>
          <p:cNvSpPr/>
          <p:nvPr userDrawn="1"/>
        </p:nvSpPr>
        <p:spPr>
          <a:xfrm>
            <a:off x="1238096" y="587616"/>
            <a:ext cx="7719173" cy="18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377" y="200020"/>
            <a:ext cx="925031" cy="615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178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8" r:id="rId3"/>
    <p:sldLayoutId id="2147483675" r:id="rId4"/>
    <p:sldLayoutId id="2147483664" r:id="rId5"/>
    <p:sldLayoutId id="2147483680" r:id="rId6"/>
    <p:sldLayoutId id="2147483672" r:id="rId7"/>
    <p:sldLayoutId id="2147483663" r:id="rId8"/>
    <p:sldLayoutId id="2147483678" r:id="rId9"/>
    <p:sldLayoutId id="2147483676" r:id="rId10"/>
    <p:sldLayoutId id="2147483673" r:id="rId11"/>
    <p:sldLayoutId id="2147483674" r:id="rId12"/>
    <p:sldLayoutId id="2147483677" r:id="rId13"/>
    <p:sldLayoutId id="2147483679" r:id="rId14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1800" kern="1200">
          <a:solidFill>
            <a:srgbClr val="2C3E5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2"/>
          <p:cNvSpPr txBox="1">
            <a:spLocks/>
          </p:cNvSpPr>
          <p:nvPr/>
        </p:nvSpPr>
        <p:spPr>
          <a:xfrm>
            <a:off x="1418822" y="351692"/>
            <a:ext cx="7486908" cy="2577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rgbClr val="2C3E5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/>
              <a:t>Стоимость </a:t>
            </a:r>
            <a:r>
              <a:rPr lang="ru-RU" sz="1400" dirty="0" smtClean="0"/>
              <a:t>владения </a:t>
            </a:r>
            <a:r>
              <a:rPr lang="ru-RU" sz="1400" smtClean="0"/>
              <a:t>седельными </a:t>
            </a:r>
            <a:r>
              <a:rPr lang="ru-RU" sz="1400" smtClean="0"/>
              <a:t>тягачами</a:t>
            </a:r>
            <a:endParaRPr lang="ru-RU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1276169" y="5154205"/>
            <a:ext cx="786783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t"/>
            <a:r>
              <a:rPr lang="ru-RU" sz="1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Стоимость владения подготовлена специализированным онлайн – калькулятором </a:t>
            </a:r>
            <a:r>
              <a:rPr lang="en-US" sz="10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DV-TC</a:t>
            </a:r>
            <a:r>
              <a:rPr lang="ru-RU" sz="10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О </a:t>
            </a:r>
            <a:r>
              <a:rPr lang="ru-RU" sz="1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по всем типам автомобилей:</a:t>
            </a:r>
          </a:p>
          <a:p>
            <a:pPr marL="358775" indent="-179388" algn="just" fontAlgn="t">
              <a:buFont typeface="Arial" panose="020B0604020202020204" pitchFamily="34" charset="0"/>
              <a:buChar char="•"/>
            </a:pPr>
            <a:r>
              <a:rPr lang="ru-RU" sz="1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Легковые автомобили</a:t>
            </a:r>
          </a:p>
          <a:p>
            <a:pPr marL="358775" indent="-179388" algn="just" fontAlgn="t">
              <a:buFont typeface="Arial" panose="020B0604020202020204" pitchFamily="34" charset="0"/>
              <a:buChar char="•"/>
            </a:pPr>
            <a:r>
              <a:rPr lang="en-US" sz="1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LCV</a:t>
            </a:r>
          </a:p>
          <a:p>
            <a:pPr marL="358775" indent="-179388" algn="just" fontAlgn="t">
              <a:buFont typeface="Arial" panose="020B0604020202020204" pitchFamily="34" charset="0"/>
              <a:buChar char="•"/>
            </a:pPr>
            <a:r>
              <a:rPr lang="ru-RU" sz="1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Грузовые автомобили</a:t>
            </a:r>
          </a:p>
          <a:p>
            <a:pPr marL="179387" algn="just" fontAlgn="t"/>
            <a:endParaRPr lang="ru-RU" sz="10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just" fontAlgn="t"/>
            <a:r>
              <a:rPr lang="ru-RU" sz="1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Учитываются все затраты на </a:t>
            </a:r>
            <a:r>
              <a:rPr lang="ru-RU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региональном </a:t>
            </a:r>
            <a:r>
              <a:rPr lang="ru-RU" sz="1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уровне, включая стоимость запасных частей к автомобилям, количество и стоимость </a:t>
            </a:r>
          </a:p>
          <a:p>
            <a:pPr algn="just" fontAlgn="t"/>
            <a:r>
              <a:rPr lang="ru-RU" sz="1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нормо-часов, частоту технического осмотра и текущего ремонта, стоимость топлива, стоимость шин и др.</a:t>
            </a:r>
          </a:p>
          <a:p>
            <a:pPr algn="just" fontAlgn="t"/>
            <a:endParaRPr lang="ru-RU" sz="1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just" fontAlgn="t"/>
            <a:r>
              <a:rPr lang="ru-RU" sz="1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Стоимость </a:t>
            </a:r>
            <a:r>
              <a:rPr lang="ru-RU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владения </a:t>
            </a:r>
            <a:r>
              <a:rPr lang="ru-RU" sz="1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рассчитывается  </a:t>
            </a:r>
            <a:r>
              <a:rPr lang="ru-RU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с учетом региональной специфики для </a:t>
            </a:r>
            <a:r>
              <a:rPr lang="ru-RU" sz="1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всех 85 регионов. </a:t>
            </a:r>
            <a:r>
              <a:rPr lang="ru-RU" sz="1000" u="sng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Обновление </a:t>
            </a:r>
            <a:r>
              <a:rPr lang="ru-RU" sz="1000" u="sng" dirty="0">
                <a:latin typeface="Calibri Light" panose="020F0302020204030204" pitchFamily="34" charset="0"/>
                <a:cs typeface="Calibri Light" panose="020F0302020204030204" pitchFamily="34" charset="0"/>
              </a:rPr>
              <a:t>– </a:t>
            </a:r>
            <a:r>
              <a:rPr lang="ru-RU" sz="1000" u="sng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ежемесячно.</a:t>
            </a:r>
            <a:endParaRPr lang="en-US" sz="1000" u="sng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1331097" y="5148013"/>
            <a:ext cx="7493419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1228360" y="690028"/>
            <a:ext cx="7745311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>
                <a:solidFill>
                  <a:srgbClr val="21212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Агентство Russian Automotive Market Research проанализировало стоимость владения  </a:t>
            </a:r>
            <a:r>
              <a:rPr lang="ru-RU" sz="1100" dirty="0" smtClean="0">
                <a:solidFill>
                  <a:srgbClr val="21212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седельными  тягачами </a:t>
            </a:r>
            <a:r>
              <a:rPr lang="ru-RU" sz="1100" dirty="0">
                <a:solidFill>
                  <a:srgbClr val="21212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зарубежных </a:t>
            </a:r>
            <a:r>
              <a:rPr lang="ru-RU" sz="1100" dirty="0" smtClean="0">
                <a:solidFill>
                  <a:srgbClr val="21212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марок, 4х2, </a:t>
            </a:r>
            <a:r>
              <a:rPr lang="ru-RU" sz="1100" dirty="0">
                <a:solidFill>
                  <a:srgbClr val="21212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с территорией локации в </a:t>
            </a:r>
            <a:r>
              <a:rPr lang="ru-RU" sz="1100" dirty="0" smtClean="0">
                <a:solidFill>
                  <a:srgbClr val="21212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Москве, в течении 3 лет. </a:t>
            </a:r>
            <a:r>
              <a:rPr lang="ru-RU" sz="1100" dirty="0">
                <a:solidFill>
                  <a:srgbClr val="21212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Автомобили </a:t>
            </a:r>
            <a:r>
              <a:rPr lang="ru-RU" sz="1100" dirty="0" smtClean="0">
                <a:solidFill>
                  <a:srgbClr val="21212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взяты </a:t>
            </a:r>
            <a:r>
              <a:rPr lang="ru-RU" sz="1100" dirty="0">
                <a:solidFill>
                  <a:srgbClr val="21212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в финансовый лизинг на 3 года </a:t>
            </a:r>
            <a:r>
              <a:rPr lang="ru-RU" sz="1100" dirty="0" smtClean="0">
                <a:solidFill>
                  <a:srgbClr val="21212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с первоначальным </a:t>
            </a:r>
            <a:r>
              <a:rPr lang="ru-RU" sz="1100" dirty="0">
                <a:solidFill>
                  <a:srgbClr val="21212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взносом 20%. При расчете стоимости владения учитывались следующие параметры: потеря стоимости автомобиля, ОСАГО, КАСКО, транспортный налог, госпошлина</a:t>
            </a:r>
            <a:r>
              <a:rPr lang="ru-RU" sz="1100" dirty="0" smtClean="0">
                <a:solidFill>
                  <a:srgbClr val="21212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всесезонные </a:t>
            </a:r>
            <a:r>
              <a:rPr lang="ru-RU" sz="1100" dirty="0">
                <a:solidFill>
                  <a:srgbClr val="21212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шины сегмента А, шиномонтаж, стоимость ТО, стоимость ремонта, расход топлива и др. Средний пробег: 200 000 км в </a:t>
            </a:r>
            <a:r>
              <a:rPr lang="ru-RU" sz="1100" dirty="0" smtClean="0">
                <a:solidFill>
                  <a:srgbClr val="21212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год</a:t>
            </a:r>
            <a:r>
              <a:rPr lang="ru-RU" sz="1100" dirty="0"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endParaRPr lang="ru-RU" sz="11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ru-RU" sz="1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ru-RU" sz="900" dirty="0" smtClean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Расчет </a:t>
            </a:r>
            <a:r>
              <a:rPr lang="ru-RU" sz="900" dirty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подготовлен в январе 2022 г.</a:t>
            </a: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6422603"/>
              </p:ext>
            </p:extLst>
          </p:nvPr>
        </p:nvGraphicFramePr>
        <p:xfrm>
          <a:off x="1331097" y="1967301"/>
          <a:ext cx="7642572" cy="3077276"/>
        </p:xfrm>
        <a:graphic>
          <a:graphicData uri="http://schemas.openxmlformats.org/drawingml/2006/table">
            <a:tbl>
              <a:tblPr/>
              <a:tblGrid>
                <a:gridCol w="1914281">
                  <a:extLst>
                    <a:ext uri="{9D8B030D-6E8A-4147-A177-3AD203B41FA5}">
                      <a16:colId xmlns:a16="http://schemas.microsoft.com/office/drawing/2014/main" val="3263897068"/>
                    </a:ext>
                  </a:extLst>
                </a:gridCol>
                <a:gridCol w="916610">
                  <a:extLst>
                    <a:ext uri="{9D8B030D-6E8A-4147-A177-3AD203B41FA5}">
                      <a16:colId xmlns:a16="http://schemas.microsoft.com/office/drawing/2014/main" val="4096133950"/>
                    </a:ext>
                  </a:extLst>
                </a:gridCol>
                <a:gridCol w="931159">
                  <a:extLst>
                    <a:ext uri="{9D8B030D-6E8A-4147-A177-3AD203B41FA5}">
                      <a16:colId xmlns:a16="http://schemas.microsoft.com/office/drawing/2014/main" val="3556564491"/>
                    </a:ext>
                  </a:extLst>
                </a:gridCol>
                <a:gridCol w="956101">
                  <a:extLst>
                    <a:ext uri="{9D8B030D-6E8A-4147-A177-3AD203B41FA5}">
                      <a16:colId xmlns:a16="http://schemas.microsoft.com/office/drawing/2014/main" val="213181298"/>
                    </a:ext>
                  </a:extLst>
                </a:gridCol>
                <a:gridCol w="941551">
                  <a:extLst>
                    <a:ext uri="{9D8B030D-6E8A-4147-A177-3AD203B41FA5}">
                      <a16:colId xmlns:a16="http://schemas.microsoft.com/office/drawing/2014/main" val="3694195991"/>
                    </a:ext>
                  </a:extLst>
                </a:gridCol>
                <a:gridCol w="991435">
                  <a:extLst>
                    <a:ext uri="{9D8B030D-6E8A-4147-A177-3AD203B41FA5}">
                      <a16:colId xmlns:a16="http://schemas.microsoft.com/office/drawing/2014/main" val="214267756"/>
                    </a:ext>
                  </a:extLst>
                </a:gridCol>
                <a:gridCol w="991435">
                  <a:extLst>
                    <a:ext uri="{9D8B030D-6E8A-4147-A177-3AD203B41FA5}">
                      <a16:colId xmlns:a16="http://schemas.microsoft.com/office/drawing/2014/main" val="80983303"/>
                    </a:ext>
                  </a:extLst>
                </a:gridCol>
              </a:tblGrid>
              <a:tr h="25223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6306" marR="6306" marT="63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IVECO S-WAY AS440S48T/P ON</a:t>
                      </a:r>
                    </a:p>
                  </a:txBody>
                  <a:tcPr marL="6306" marR="6306" marT="63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DAF XF 480</a:t>
                      </a:r>
                    </a:p>
                  </a:txBody>
                  <a:tcPr marL="6306" marR="6306" marT="63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RENAULT T </a:t>
                      </a:r>
                    </a:p>
                  </a:txBody>
                  <a:tcPr marL="6306" marR="6306" marT="63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FORD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F-MAX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306" marR="6306" marT="63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SCANIA R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440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306" marR="6306" marT="63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MERCEDES-BENZ ACTROS 1845 LS</a:t>
                      </a:r>
                    </a:p>
                  </a:txBody>
                  <a:tcPr marL="6306" marR="6306" marT="63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4656955"/>
                  </a:ext>
                </a:extLst>
              </a:tr>
              <a:tr h="176565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Технические характеристики</a:t>
                      </a:r>
                    </a:p>
                  </a:txBody>
                  <a:tcPr marL="6306" marR="6306" marT="63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1372192"/>
                  </a:ext>
                </a:extLst>
              </a:tr>
              <a:tr h="17656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Полная масса, кг</a:t>
                      </a:r>
                    </a:p>
                  </a:txBody>
                  <a:tcPr marL="56753" marR="6306" marT="63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20000</a:t>
                      </a:r>
                    </a:p>
                  </a:txBody>
                  <a:tcPr marL="56753" marR="6306" marT="63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19500</a:t>
                      </a:r>
                    </a:p>
                  </a:txBody>
                  <a:tcPr marL="56753" marR="6306" marT="63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19000</a:t>
                      </a:r>
                    </a:p>
                  </a:txBody>
                  <a:tcPr marL="56753" marR="6306" marT="63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18000</a:t>
                      </a:r>
                    </a:p>
                  </a:txBody>
                  <a:tcPr marL="56753" marR="6306" marT="63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19000</a:t>
                      </a:r>
                    </a:p>
                  </a:txBody>
                  <a:tcPr marL="56753" marR="6306" marT="63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18000</a:t>
                      </a:r>
                    </a:p>
                  </a:txBody>
                  <a:tcPr marL="56753" marR="6306" marT="63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3495273"/>
                  </a:ext>
                </a:extLst>
              </a:tr>
              <a:tr h="17656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Объём двигателя, л</a:t>
                      </a:r>
                    </a:p>
                  </a:txBody>
                  <a:tcPr marL="56753" marR="6306" marT="63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12,9</a:t>
                      </a:r>
                    </a:p>
                  </a:txBody>
                  <a:tcPr marL="56753" marR="6306" marT="63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12,9</a:t>
                      </a:r>
                    </a:p>
                  </a:txBody>
                  <a:tcPr marL="56753" marR="6306" marT="63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12,8</a:t>
                      </a:r>
                    </a:p>
                  </a:txBody>
                  <a:tcPr marL="56753" marR="6306" marT="63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12,7</a:t>
                      </a:r>
                    </a:p>
                  </a:txBody>
                  <a:tcPr marL="56753" marR="6306" marT="63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12,7</a:t>
                      </a:r>
                    </a:p>
                  </a:txBody>
                  <a:tcPr marL="56753" marR="6306" marT="63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12,8</a:t>
                      </a:r>
                    </a:p>
                  </a:txBody>
                  <a:tcPr marL="56753" marR="6306" marT="63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7554635"/>
                  </a:ext>
                </a:extLst>
              </a:tr>
              <a:tr h="176565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Некоторые виды расходов,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руб.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306" marR="6306" marT="63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3421737"/>
                  </a:ext>
                </a:extLst>
              </a:tr>
              <a:tr h="17656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Стоимость всех ТО</a:t>
                      </a:r>
                    </a:p>
                  </a:txBody>
                  <a:tcPr marL="56753" marR="6306" marT="63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477 429,00 руб.</a:t>
                      </a:r>
                    </a:p>
                  </a:txBody>
                  <a:tcPr marL="56753" marR="6306" marT="63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783 834,00 руб.</a:t>
                      </a:r>
                    </a:p>
                  </a:txBody>
                  <a:tcPr marL="56753" marR="6306" marT="63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439 318,00 руб.</a:t>
                      </a:r>
                    </a:p>
                  </a:txBody>
                  <a:tcPr marL="56753" marR="6306" marT="63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467 889,50 руб.</a:t>
                      </a:r>
                    </a:p>
                  </a:txBody>
                  <a:tcPr marL="56753" marR="6306" marT="63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692 635,00 руб.</a:t>
                      </a:r>
                    </a:p>
                  </a:txBody>
                  <a:tcPr marL="56753" marR="6306" marT="63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475 552,00 руб.</a:t>
                      </a:r>
                    </a:p>
                  </a:txBody>
                  <a:tcPr marL="56753" marR="6306" marT="63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5856938"/>
                  </a:ext>
                </a:extLst>
              </a:tr>
              <a:tr h="17656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Стоимость всех ТР</a:t>
                      </a:r>
                    </a:p>
                  </a:txBody>
                  <a:tcPr marL="56753" marR="6306" marT="63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328 202,00 руб.</a:t>
                      </a:r>
                    </a:p>
                  </a:txBody>
                  <a:tcPr marL="56753" marR="6306" marT="63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268 556,00 руб.</a:t>
                      </a:r>
                    </a:p>
                  </a:txBody>
                  <a:tcPr marL="56753" marR="6306" marT="63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321 754,00 руб.</a:t>
                      </a:r>
                    </a:p>
                  </a:txBody>
                  <a:tcPr marL="56753" marR="6306" marT="63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280 613,00 руб.</a:t>
                      </a:r>
                    </a:p>
                  </a:txBody>
                  <a:tcPr marL="56753" marR="6306" marT="63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355 480,00 руб.</a:t>
                      </a:r>
                    </a:p>
                  </a:txBody>
                  <a:tcPr marL="56753" marR="6306" marT="63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455 701,00 руб.</a:t>
                      </a:r>
                    </a:p>
                  </a:txBody>
                  <a:tcPr marL="56753" marR="6306" marT="63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2781039"/>
                  </a:ext>
                </a:extLst>
              </a:tr>
              <a:tr h="17656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Общая стоимость топлива</a:t>
                      </a:r>
                    </a:p>
                  </a:txBody>
                  <a:tcPr marL="56753" marR="6306" marT="63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7 880 670,00 руб.</a:t>
                      </a:r>
                    </a:p>
                  </a:txBody>
                  <a:tcPr marL="56753" marR="6306" marT="63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7 559 010,00 руб.</a:t>
                      </a:r>
                    </a:p>
                  </a:txBody>
                  <a:tcPr marL="56753" marR="6306" marT="63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8 363 160,00 руб.</a:t>
                      </a:r>
                    </a:p>
                  </a:txBody>
                  <a:tcPr marL="56753" marR="6306" marT="63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8 363 160,00 руб.</a:t>
                      </a:r>
                    </a:p>
                  </a:txBody>
                  <a:tcPr marL="56753" marR="6306" marT="63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9 006 480,00 руб.</a:t>
                      </a:r>
                    </a:p>
                  </a:txBody>
                  <a:tcPr marL="56753" marR="6306" marT="63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8 041 500,00 руб.</a:t>
                      </a:r>
                    </a:p>
                  </a:txBody>
                  <a:tcPr marL="56753" marR="6306" marT="63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0584358"/>
                  </a:ext>
                </a:extLst>
              </a:tr>
              <a:tr h="17656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ОСАГО за все время</a:t>
                      </a:r>
                    </a:p>
                  </a:txBody>
                  <a:tcPr marL="56753" marR="6306" marT="63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95 656,35 руб.</a:t>
                      </a:r>
                    </a:p>
                  </a:txBody>
                  <a:tcPr marL="56753" marR="6306" marT="63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95 656,35 руб.</a:t>
                      </a:r>
                    </a:p>
                  </a:txBody>
                  <a:tcPr marL="56753" marR="6306" marT="63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95 656,35 руб.</a:t>
                      </a:r>
                    </a:p>
                  </a:txBody>
                  <a:tcPr marL="56753" marR="6306" marT="63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95 656,35 руб.</a:t>
                      </a:r>
                    </a:p>
                  </a:txBody>
                  <a:tcPr marL="56753" marR="6306" marT="63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95 656,35 руб.</a:t>
                      </a:r>
                    </a:p>
                  </a:txBody>
                  <a:tcPr marL="56753" marR="6306" marT="63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95 656,35 руб.</a:t>
                      </a:r>
                    </a:p>
                  </a:txBody>
                  <a:tcPr marL="56753" marR="6306" marT="63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8994808"/>
                  </a:ext>
                </a:extLst>
              </a:tr>
              <a:tr h="17656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КАСКО за все время</a:t>
                      </a:r>
                    </a:p>
                  </a:txBody>
                  <a:tcPr marL="56753" marR="6306" marT="63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505 764,00 руб.</a:t>
                      </a:r>
                    </a:p>
                  </a:txBody>
                  <a:tcPr marL="56753" marR="6306" marT="63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563 031,00 руб.</a:t>
                      </a:r>
                    </a:p>
                  </a:txBody>
                  <a:tcPr marL="56753" marR="6306" marT="63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544 320,00 руб.</a:t>
                      </a:r>
                    </a:p>
                  </a:txBody>
                  <a:tcPr marL="56753" marR="6306" marT="63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453 600,00 руб.</a:t>
                      </a:r>
                    </a:p>
                  </a:txBody>
                  <a:tcPr marL="56753" marR="6306" marT="63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636 457,50 руб.</a:t>
                      </a:r>
                    </a:p>
                  </a:txBody>
                  <a:tcPr marL="56753" marR="6306" marT="63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680 400,00 руб.</a:t>
                      </a:r>
                    </a:p>
                  </a:txBody>
                  <a:tcPr marL="56753" marR="6306" marT="63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655302"/>
                  </a:ext>
                </a:extLst>
              </a:tr>
              <a:tr h="17656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Затраты на лизинг</a:t>
                      </a:r>
                    </a:p>
                  </a:txBody>
                  <a:tcPr marL="56753" marR="6306" marT="63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2 033 760,00 руб.</a:t>
                      </a:r>
                    </a:p>
                  </a:txBody>
                  <a:tcPr marL="56753" marR="6306" marT="63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2 264 040,00 руб.</a:t>
                      </a:r>
                    </a:p>
                  </a:txBody>
                  <a:tcPr marL="56753" marR="6306" marT="63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2 188 800,00 руб.</a:t>
                      </a:r>
                    </a:p>
                  </a:txBody>
                  <a:tcPr marL="56753" marR="6306" marT="63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1 824 000,00 руб.</a:t>
                      </a:r>
                    </a:p>
                  </a:txBody>
                  <a:tcPr marL="56753" marR="6306" marT="63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2 559 300,00 руб.</a:t>
                      </a:r>
                    </a:p>
                  </a:txBody>
                  <a:tcPr marL="56753" marR="6306" marT="63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2 736 000,00 руб.</a:t>
                      </a:r>
                    </a:p>
                  </a:txBody>
                  <a:tcPr marL="56753" marR="6306" marT="63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9283916"/>
                  </a:ext>
                </a:extLst>
              </a:tr>
              <a:tr h="176565">
                <a:tc gridSpan="7">
                  <a:txBody>
                    <a:bodyPr/>
                    <a:lstStyle/>
                    <a:p>
                      <a:pPr algn="ctr" rtl="0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Стоимость владения (ТСО), руб.</a:t>
                      </a:r>
                    </a:p>
                  </a:txBody>
                  <a:tcPr marL="6306" marR="6306" marT="63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2855294"/>
                  </a:ext>
                </a:extLst>
              </a:tr>
              <a:tr h="17656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Стоимость нового автомобиля</a:t>
                      </a:r>
                    </a:p>
                  </a:txBody>
                  <a:tcPr marL="56753" marR="6306" marT="63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8 920 000,00 руб.</a:t>
                      </a:r>
                    </a:p>
                  </a:txBody>
                  <a:tcPr marL="56753" marR="6306" marT="63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9 930 000,00 руб.</a:t>
                      </a:r>
                    </a:p>
                  </a:txBody>
                  <a:tcPr marL="56753" marR="6306" marT="63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9 600 000,00 руб.</a:t>
                      </a:r>
                    </a:p>
                  </a:txBody>
                  <a:tcPr marL="56753" marR="6306" marT="63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8 000 000,00 руб.</a:t>
                      </a:r>
                    </a:p>
                  </a:txBody>
                  <a:tcPr marL="56753" marR="6306" marT="63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11 225 000,00 руб.</a:t>
                      </a:r>
                    </a:p>
                  </a:txBody>
                  <a:tcPr marL="56753" marR="6306" marT="63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12 000 000,00 руб.</a:t>
                      </a:r>
                    </a:p>
                  </a:txBody>
                  <a:tcPr marL="56753" marR="6306" marT="63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061799"/>
                  </a:ext>
                </a:extLst>
              </a:tr>
              <a:tr h="17656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Стоимость владения за километр</a:t>
                      </a:r>
                    </a:p>
                  </a:txBody>
                  <a:tcPr marL="56753" marR="6306" marT="63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28,39 руб.</a:t>
                      </a:r>
                    </a:p>
                  </a:txBody>
                  <a:tcPr marL="56753" marR="6306" marT="63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29,38 руб.</a:t>
                      </a:r>
                    </a:p>
                  </a:txBody>
                  <a:tcPr marL="56753" marR="6306" marT="63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28,21 руб.</a:t>
                      </a:r>
                    </a:p>
                  </a:txBody>
                  <a:tcPr marL="56753" marR="6306" marT="63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28,67 руб.</a:t>
                      </a:r>
                    </a:p>
                  </a:txBody>
                  <a:tcPr marL="56753" marR="6306" marT="63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33,07 руб.</a:t>
                      </a:r>
                    </a:p>
                  </a:txBody>
                  <a:tcPr marL="56753" marR="6306" marT="63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32,41 руб.</a:t>
                      </a:r>
                    </a:p>
                  </a:txBody>
                  <a:tcPr marL="56753" marR="6306" marT="63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4278803"/>
                  </a:ext>
                </a:extLst>
              </a:tr>
              <a:tr h="17656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Стоимость владения в месяц</a:t>
                      </a:r>
                    </a:p>
                  </a:txBody>
                  <a:tcPr marL="56753" marR="6306" marT="63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473 215,01 руб.</a:t>
                      </a:r>
                    </a:p>
                  </a:txBody>
                  <a:tcPr marL="56753" marR="6306" marT="63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489 742,19 руб.</a:t>
                      </a:r>
                    </a:p>
                  </a:txBody>
                  <a:tcPr marL="56753" marR="6306" marT="63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470 208,25 руб.</a:t>
                      </a:r>
                    </a:p>
                  </a:txBody>
                  <a:tcPr marL="56753" marR="6306" marT="63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477 847,00 руб.</a:t>
                      </a:r>
                    </a:p>
                  </a:txBody>
                  <a:tcPr marL="56753" marR="6306" marT="63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551 093,44 руб.</a:t>
                      </a:r>
                    </a:p>
                  </a:txBody>
                  <a:tcPr marL="56753" marR="6306" marT="63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540 177,64 руб.</a:t>
                      </a:r>
                    </a:p>
                  </a:txBody>
                  <a:tcPr marL="56753" marR="6306" marT="63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2542096"/>
                  </a:ext>
                </a:extLst>
              </a:tr>
              <a:tr h="17656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Стоимость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владения за 3 года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56753" marR="6306" marT="63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17 035 740,35 руб.</a:t>
                      </a:r>
                    </a:p>
                  </a:txBody>
                  <a:tcPr marL="56753" marR="6306" marT="63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17 630 718,73 руб.</a:t>
                      </a:r>
                    </a:p>
                  </a:txBody>
                  <a:tcPr marL="56753" marR="6306" marT="63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16 927 497,01 руб.</a:t>
                      </a:r>
                    </a:p>
                  </a:txBody>
                  <a:tcPr marL="56753" marR="6306" marT="63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17 202 491,87 руб.</a:t>
                      </a:r>
                    </a:p>
                  </a:txBody>
                  <a:tcPr marL="56753" marR="6306" marT="63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19 839 363,78 руб.</a:t>
                      </a:r>
                    </a:p>
                  </a:txBody>
                  <a:tcPr marL="56753" marR="6306" marT="63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19 446 395,02 руб.</a:t>
                      </a:r>
                    </a:p>
                  </a:txBody>
                  <a:tcPr marL="56753" marR="6306" marT="63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5878529"/>
                  </a:ext>
                </a:extLst>
              </a:tr>
              <a:tr h="17656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Остаточная стоимость</a:t>
                      </a:r>
                    </a:p>
                  </a:txBody>
                  <a:tcPr marL="56753" marR="6306" marT="63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5 873 323,00 руб.</a:t>
                      </a:r>
                    </a:p>
                  </a:txBody>
                  <a:tcPr marL="56753" marR="6306" marT="63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6 538 351,72 руб.</a:t>
                      </a:r>
                    </a:p>
                  </a:txBody>
                  <a:tcPr marL="56753" marR="6306" marT="63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7 531 551,34 руб.</a:t>
                      </a:r>
                    </a:p>
                  </a:txBody>
                  <a:tcPr marL="56753" marR="6306" marT="63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4 990 940,08 руб.</a:t>
                      </a:r>
                    </a:p>
                  </a:txBody>
                  <a:tcPr marL="56753" marR="6306" marT="63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7 391 037,07 руб.</a:t>
                      </a:r>
                    </a:p>
                  </a:txBody>
                  <a:tcPr marL="56753" marR="6306" marT="63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7 736 217,43 руб.</a:t>
                      </a:r>
                    </a:p>
                  </a:txBody>
                  <a:tcPr marL="56753" marR="6306" marT="63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68975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241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бразец заголов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1050" b="1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3247</TotalTime>
  <Words>458</Words>
  <Application>Microsoft Office PowerPoint</Application>
  <PresentationFormat>Экран (4:3)</PresentationFormat>
  <Paragraphs>114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Евсегнеев Сергей Михайлович</dc:creator>
  <cp:lastModifiedBy>Болушева Ольга Александровна</cp:lastModifiedBy>
  <cp:revision>378</cp:revision>
  <cp:lastPrinted>2021-12-17T09:54:00Z</cp:lastPrinted>
  <dcterms:created xsi:type="dcterms:W3CDTF">2017-01-10T10:06:35Z</dcterms:created>
  <dcterms:modified xsi:type="dcterms:W3CDTF">2022-01-20T10:09:44Z</dcterms:modified>
</cp:coreProperties>
</file>